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  <p:embeddedFont>
      <p:font typeface="Comfortaa Regular"/>
      <p:regular r:id="rId20"/>
      <p:bold r:id="rId21"/>
    </p:embeddedFont>
    <p:embeddedFont>
      <p:font typeface="Montserrat Medium"/>
      <p:regular r:id="rId22"/>
      <p:bold r:id="rId23"/>
      <p:italic r:id="rId24"/>
      <p:boldItalic r:id="rId25"/>
    </p:embeddedFont>
    <p:embeddedFont>
      <p:font typeface="Lora"/>
      <p:regular r:id="rId26"/>
      <p:bold r:id="rId27"/>
      <p:italic r:id="rId28"/>
      <p:boldItalic r:id="rId29"/>
    </p:embeddedFont>
    <p:embeddedFont>
      <p:font typeface="Comfortaa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Regular-regular.fntdata"/><Relationship Id="rId22" Type="http://schemas.openxmlformats.org/officeDocument/2006/relationships/font" Target="fonts/MontserratMedium-regular.fntdata"/><Relationship Id="rId21" Type="http://schemas.openxmlformats.org/officeDocument/2006/relationships/font" Target="fonts/ComfortaaRegular-bold.fntdata"/><Relationship Id="rId24" Type="http://schemas.openxmlformats.org/officeDocument/2006/relationships/font" Target="fonts/MontserratMedium-italic.fntdata"/><Relationship Id="rId23" Type="http://schemas.openxmlformats.org/officeDocument/2006/relationships/font" Target="fonts/Montserrat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ora-regular.fntdata"/><Relationship Id="rId25" Type="http://schemas.openxmlformats.org/officeDocument/2006/relationships/font" Target="fonts/MontserratMedium-boldItalic.fntdata"/><Relationship Id="rId28" Type="http://schemas.openxmlformats.org/officeDocument/2006/relationships/font" Target="fonts/Lora-italic.fntdata"/><Relationship Id="rId27" Type="http://schemas.openxmlformats.org/officeDocument/2006/relationships/font" Target="fonts/Lor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or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omfortaa-bold.fntdata"/><Relationship Id="rId30" Type="http://schemas.openxmlformats.org/officeDocument/2006/relationships/font" Target="fonts/Comforta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19" Type="http://schemas.openxmlformats.org/officeDocument/2006/relationships/font" Target="fonts/Lato-boldItalic.fntdata"/><Relationship Id="rId18" Type="http://schemas.openxmlformats.org/officeDocument/2006/relationships/font" Target="fonts/Lato-italic.fntdata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349d5ce1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6349d5ce1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349d5ce1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349d5ce1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Detection of Heart Disease</a:t>
            </a:r>
            <a:endParaRPr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537150" y="2995400"/>
            <a:ext cx="4068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6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U</a:t>
            </a:r>
            <a:r>
              <a:rPr b="1" lang="en-GB" sz="16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sing Preliminary Diagnosis tests' data</a:t>
            </a:r>
            <a:endParaRPr b="1" sz="16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30" name="Google Shape;230;p17"/>
          <p:cNvSpPr txBox="1"/>
          <p:nvPr>
            <p:ph idx="1" type="subTitle"/>
          </p:nvPr>
        </p:nvSpPr>
        <p:spPr>
          <a:xfrm>
            <a:off x="7098600" y="423847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Theme: </a:t>
            </a:r>
            <a:endParaRPr b="1" sz="15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Open Innovation</a:t>
            </a:r>
            <a:endParaRPr b="1" sz="15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4842175" y="977675"/>
            <a:ext cx="3866400" cy="26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9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A</a:t>
            </a:r>
            <a:r>
              <a:rPr b="1" lang="en-GB" sz="49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bout </a:t>
            </a:r>
            <a:endParaRPr b="1" sz="49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9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the </a:t>
            </a:r>
            <a:r>
              <a:rPr b="1" lang="en-GB" sz="6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I</a:t>
            </a:r>
            <a:r>
              <a:rPr b="1" lang="en-GB" sz="5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dea</a:t>
            </a:r>
            <a:endParaRPr b="1" sz="50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 amt="46000"/>
          </a:blip>
          <a:stretch>
            <a:fillRect/>
          </a:stretch>
        </p:blipFill>
        <p:spPr>
          <a:xfrm rot="-2700000">
            <a:off x="3164125" y="694075"/>
            <a:ext cx="2520200" cy="252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/>
          <p:nvPr/>
        </p:nvSpPr>
        <p:spPr>
          <a:xfrm>
            <a:off x="156650" y="743700"/>
            <a:ext cx="2442600" cy="42120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6367050" y="743700"/>
            <a:ext cx="2442600" cy="42120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3261847" y="743700"/>
            <a:ext cx="2442600" cy="4212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/>
          <p:cNvSpPr txBox="1"/>
          <p:nvPr/>
        </p:nvSpPr>
        <p:spPr>
          <a:xfrm>
            <a:off x="560000" y="2571750"/>
            <a:ext cx="1635900" cy="19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Comfortaa"/>
                <a:ea typeface="Comfortaa"/>
                <a:cs typeface="Comfortaa"/>
                <a:sym typeface="Comfortaa"/>
              </a:rPr>
              <a:t>Most widespread and costly health problems faced by the nation</a:t>
            </a:r>
            <a:endParaRPr b="1"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3529225" y="1123475"/>
            <a:ext cx="1882800" cy="3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Lato"/>
                <a:ea typeface="Lato"/>
                <a:cs typeface="Lato"/>
                <a:sym typeface="Lato"/>
              </a:rPr>
              <a:t>Critical to address the risk factors as early as possible to prevent potential complications of chronic cardiovascular diseases.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6785989" y="1017125"/>
            <a:ext cx="1554600" cy="19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Lato"/>
                <a:ea typeface="Lato"/>
                <a:cs typeface="Lato"/>
                <a:sym typeface="Lato"/>
              </a:rPr>
              <a:t>Consulting a cardiologist is expensive for citizens below poverty line.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19"/>
          <p:cNvSpPr txBox="1"/>
          <p:nvPr>
            <p:ph idx="4294967295" type="subTitle"/>
          </p:nvPr>
        </p:nvSpPr>
        <p:spPr>
          <a:xfrm>
            <a:off x="1949100" y="120025"/>
            <a:ext cx="5245800" cy="5061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200">
                <a:solidFill>
                  <a:srgbClr val="000000"/>
                </a:solidFill>
              </a:rPr>
              <a:t>CARDIOVASCULAR DISEASES</a:t>
            </a:r>
            <a:endParaRPr b="1" sz="2200">
              <a:solidFill>
                <a:srgbClr val="000000"/>
              </a:solidFill>
            </a:endParaRPr>
          </a:p>
        </p:txBody>
      </p:sp>
      <p:pic>
        <p:nvPicPr>
          <p:cNvPr descr="Image result for healthcare doodle" id="248" name="Google Shape;248;p19"/>
          <p:cNvPicPr preferRelativeResize="0"/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>
            <a:off x="703725" y="1017125"/>
            <a:ext cx="1348451" cy="1554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healthcare doodle" id="249" name="Google Shape;249;p19"/>
          <p:cNvPicPr preferRelativeResize="0"/>
          <p:nvPr/>
        </p:nvPicPr>
        <p:blipFill>
          <a:blip r:embed="rId4">
            <a:alphaModFix amt="85000"/>
          </a:blip>
          <a:stretch>
            <a:fillRect/>
          </a:stretch>
        </p:blipFill>
        <p:spPr>
          <a:xfrm>
            <a:off x="6646950" y="2947775"/>
            <a:ext cx="1882800" cy="188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9"/>
          <p:cNvPicPr preferRelativeResize="0"/>
          <p:nvPr/>
        </p:nvPicPr>
        <p:blipFill rotWithShape="1">
          <a:blip r:embed="rId5">
            <a:alphaModFix amt="5000"/>
          </a:blip>
          <a:srcRect b="-1219" l="-1220" r="1219" t="1220"/>
          <a:stretch/>
        </p:blipFill>
        <p:spPr>
          <a:xfrm rot="-2700014">
            <a:off x="2287630" y="688454"/>
            <a:ext cx="4322491" cy="4322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56" name="Google Shape;256;p20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Wendy Writer</a:t>
            </a:r>
            <a:endParaRPr/>
          </a:p>
        </p:txBody>
      </p:sp>
      <p:pic>
        <p:nvPicPr>
          <p:cNvPr descr="offset_comp_442889_edtied2.jpg" id="257" name="Google Shape;257;p20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58" name="Google Shape;258;p20"/>
          <p:cNvSpPr txBox="1"/>
          <p:nvPr/>
        </p:nvSpPr>
        <p:spPr>
          <a:xfrm>
            <a:off x="615200" y="1239375"/>
            <a:ext cx="2949900" cy="3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700">
                <a:latin typeface="Comfortaa Regular"/>
                <a:ea typeface="Comfortaa Regular"/>
                <a:cs typeface="Comfortaa Regular"/>
                <a:sym typeface="Comfortaa Regular"/>
              </a:rPr>
              <a:t>Our Solution would</a:t>
            </a:r>
            <a:endParaRPr sz="47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3565100" y="1121625"/>
            <a:ext cx="4226400" cy="3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۝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be an easy-to-use application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which can be used by general physicians to 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receive</a:t>
            </a: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 an ML-based diagnosis with high accuracy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۝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positively help to warn patients of any impending heart disease complications, well in advance.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۝"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help control the risk factors for possible cardiovascular diseases.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eart And  Ecg - Ekg Signal, Heart Beat Pulse Line Concept Design Isolated On White Background" id="264" name="Google Shape;264;p21"/>
          <p:cNvPicPr preferRelativeResize="0"/>
          <p:nvPr/>
        </p:nvPicPr>
        <p:blipFill rotWithShape="1">
          <a:blip r:embed="rId3">
            <a:alphaModFix amt="73000"/>
          </a:blip>
          <a:srcRect b="5988" l="0" r="0" t="0"/>
          <a:stretch/>
        </p:blipFill>
        <p:spPr>
          <a:xfrm>
            <a:off x="3562525" y="1897437"/>
            <a:ext cx="1891200" cy="1856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65" name="Google Shape;265;p21"/>
          <p:cNvSpPr txBox="1"/>
          <p:nvPr>
            <p:ph type="title"/>
          </p:nvPr>
        </p:nvSpPr>
        <p:spPr>
          <a:xfrm>
            <a:off x="-74375" y="508200"/>
            <a:ext cx="4519200" cy="46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60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T</a:t>
            </a:r>
            <a:r>
              <a:rPr lang="en-GB" sz="1700"/>
              <a:t>o accurately predict the risk of heart disease, we </a:t>
            </a:r>
            <a:r>
              <a:rPr lang="en-GB" sz="1700"/>
              <a:t>use the data from the patient's preliminary diagnosis such as 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84175" lvl="0" marL="1080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Age</a:t>
            </a:r>
            <a:endParaRPr sz="1700"/>
          </a:p>
          <a:p>
            <a:pPr indent="-384175" lvl="0" marL="1080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Blood Pressure </a:t>
            </a:r>
            <a:endParaRPr sz="1700"/>
          </a:p>
          <a:p>
            <a:pPr indent="-384175" lvl="0" marL="1080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Cholesterol Levels</a:t>
            </a:r>
            <a:endParaRPr sz="1700"/>
          </a:p>
          <a:p>
            <a:pPr indent="-384175" lvl="0" marL="1080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Obesity</a:t>
            </a:r>
            <a:endParaRPr sz="1700"/>
          </a:p>
          <a:p>
            <a:pPr indent="-384175" lvl="0" marL="1080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Adiposity</a:t>
            </a:r>
            <a:endParaRPr sz="1700"/>
          </a:p>
          <a:p>
            <a:pPr indent="-384175" lvl="0" marL="1080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Smoking history</a:t>
            </a:r>
            <a:endParaRPr sz="1700"/>
          </a:p>
          <a:p>
            <a:pPr indent="-384175" lvl="0" marL="1080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Family history</a:t>
            </a:r>
            <a:endParaRPr sz="1700"/>
          </a:p>
          <a:p>
            <a:pPr indent="-384175" lvl="0" marL="1080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Alcohol consumption</a:t>
            </a:r>
            <a:endParaRPr sz="1700"/>
          </a:p>
        </p:txBody>
      </p:sp>
      <p:sp>
        <p:nvSpPr>
          <p:cNvPr id="266" name="Google Shape;266;p21"/>
          <p:cNvSpPr txBox="1"/>
          <p:nvPr>
            <p:ph type="title"/>
          </p:nvPr>
        </p:nvSpPr>
        <p:spPr>
          <a:xfrm>
            <a:off x="4846300" y="904750"/>
            <a:ext cx="4111800" cy="46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For this purpose, we utilised the Intel products , specifically,</a:t>
            </a:r>
            <a:endParaRPr sz="17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000000"/>
                </a:solidFill>
              </a:rPr>
              <a:t>Intel optimized Python.</a:t>
            </a:r>
            <a:endParaRPr b="1" sz="1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000000"/>
                </a:solidFill>
              </a:rPr>
              <a:t>The model we used were standard classification algorithms such as </a:t>
            </a:r>
            <a:endParaRPr sz="9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000000"/>
                </a:solidFill>
              </a:rPr>
              <a:t>SVM, Logistic Regression and Random Forest Classifiers </a:t>
            </a:r>
            <a:endParaRPr b="1"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4572005" y="957700"/>
            <a:ext cx="4118400" cy="31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11499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-GB">
                <a:solidFill>
                  <a:schemeClr val="dk1"/>
                </a:solidFill>
              </a:rPr>
              <a:t>We plan to make a website, where the general physician can fill in the preliminary test data, and display the probability of heart disease. </a:t>
            </a:r>
            <a:endParaRPr>
              <a:solidFill>
                <a:schemeClr val="dk1"/>
              </a:solidFill>
            </a:endParaRPr>
          </a:p>
          <a:p>
            <a:pPr indent="-97199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11499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-GB">
                <a:solidFill>
                  <a:schemeClr val="dk1"/>
                </a:solidFill>
              </a:rPr>
              <a:t>Using a public dataset, we will train the ML model. The webpage will send a request (via flask) to the backend.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11499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-GB">
                <a:solidFill>
                  <a:schemeClr val="dk1"/>
                </a:solidFill>
              </a:rPr>
              <a:t>The ML model will predict the probability of heart disease, and show it to the user.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72" name="Google Shape;272;p22"/>
          <p:cNvGrpSpPr/>
          <p:nvPr/>
        </p:nvGrpSpPr>
        <p:grpSpPr>
          <a:xfrm>
            <a:off x="680352" y="1708968"/>
            <a:ext cx="1387497" cy="2767214"/>
            <a:chOff x="3983627" y="1676395"/>
            <a:chExt cx="1449538" cy="2881914"/>
          </a:xfrm>
        </p:grpSpPr>
        <p:sp>
          <p:nvSpPr>
            <p:cNvPr id="273" name="Google Shape;273;p22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6" name="Google Shape;276;p22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678950" y="1709162"/>
            <a:ext cx="1389300" cy="23727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77" name="Google Shape;277;p22"/>
          <p:cNvSpPr/>
          <p:nvPr/>
        </p:nvSpPr>
        <p:spPr>
          <a:xfrm flipH="1">
            <a:off x="679052" y="1765232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8" name="Google Shape;278;p22"/>
          <p:cNvGrpSpPr/>
          <p:nvPr/>
        </p:nvGrpSpPr>
        <p:grpSpPr>
          <a:xfrm>
            <a:off x="2158937" y="2817159"/>
            <a:ext cx="559040" cy="1339287"/>
            <a:chOff x="7475548" y="3728000"/>
            <a:chExt cx="316503" cy="758244"/>
          </a:xfrm>
        </p:grpSpPr>
        <p:sp>
          <p:nvSpPr>
            <p:cNvPr id="279" name="Google Shape;279;p2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" name="Google Shape;282;p22"/>
          <p:cNvGrpSpPr/>
          <p:nvPr/>
        </p:nvGrpSpPr>
        <p:grpSpPr>
          <a:xfrm>
            <a:off x="1997915" y="3045792"/>
            <a:ext cx="924900" cy="895292"/>
            <a:chOff x="7384385" y="3857442"/>
            <a:chExt cx="523637" cy="506874"/>
          </a:xfrm>
        </p:grpSpPr>
        <p:sp>
          <p:nvSpPr>
            <p:cNvPr id="283" name="Google Shape;283;p22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4" name="Google Shape;284;p22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85" name="Google Shape;285;p22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2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287" name="Google Shape;287;p22"/>
          <p:cNvPicPr preferRelativeResize="0"/>
          <p:nvPr/>
        </p:nvPicPr>
        <p:blipFill rotWithShape="1">
          <a:blip r:embed="rId4">
            <a:alphaModFix/>
          </a:blip>
          <a:srcRect b="26640" l="46579" r="31859" t="48531"/>
          <a:stretch/>
        </p:blipFill>
        <p:spPr>
          <a:xfrm>
            <a:off x="2051262" y="3101845"/>
            <a:ext cx="774600" cy="773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88" name="Google Shape;288;p22"/>
          <p:cNvGrpSpPr/>
          <p:nvPr/>
        </p:nvGrpSpPr>
        <p:grpSpPr>
          <a:xfrm>
            <a:off x="2825842" y="3045808"/>
            <a:ext cx="843152" cy="1339537"/>
            <a:chOff x="-5144606" y="890490"/>
            <a:chExt cx="2115815" cy="3361448"/>
          </a:xfrm>
        </p:grpSpPr>
        <p:sp>
          <p:nvSpPr>
            <p:cNvPr id="289" name="Google Shape;289;p22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2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2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5" name="Google Shape;295;p22"/>
          <p:cNvPicPr preferRelativeResize="0"/>
          <p:nvPr/>
        </p:nvPicPr>
        <p:blipFill rotWithShape="1">
          <a:blip r:embed="rId5">
            <a:alphaModFix/>
          </a:blip>
          <a:srcRect b="31656" l="47792" r="32558" t="42078"/>
          <a:stretch/>
        </p:blipFill>
        <p:spPr>
          <a:xfrm>
            <a:off x="2858895" y="3319303"/>
            <a:ext cx="732600" cy="8490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6" name="Google Shape;296;p22"/>
          <p:cNvSpPr txBox="1"/>
          <p:nvPr/>
        </p:nvSpPr>
        <p:spPr>
          <a:xfrm>
            <a:off x="1557125" y="396600"/>
            <a:ext cx="2850600" cy="10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Project Objectives</a:t>
            </a:r>
            <a:endParaRPr sz="3000">
              <a:solidFill>
                <a:srgbClr val="FFFFFF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